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82" r:id="rId9"/>
    <p:sldId id="284" r:id="rId10"/>
    <p:sldId id="283" r:id="rId11"/>
    <p:sldId id="285" r:id="rId12"/>
    <p:sldId id="272" r:id="rId13"/>
    <p:sldId id="278" r:id="rId14"/>
    <p:sldId id="286" r:id="rId15"/>
    <p:sldId id="289" r:id="rId16"/>
    <p:sldId id="267" r:id="rId17"/>
    <p:sldId id="264" r:id="rId18"/>
    <p:sldId id="269" r:id="rId19"/>
    <p:sldId id="273" r:id="rId20"/>
    <p:sldId id="268" r:id="rId21"/>
    <p:sldId id="277" r:id="rId22"/>
    <p:sldId id="270" r:id="rId23"/>
    <p:sldId id="287" r:id="rId24"/>
    <p:sldId id="265" r:id="rId25"/>
    <p:sldId id="263" r:id="rId26"/>
    <p:sldId id="288" r:id="rId27"/>
    <p:sldId id="290" r:id="rId28"/>
    <p:sldId id="29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0982" autoAdjust="0"/>
  </p:normalViewPr>
  <p:slideViewPr>
    <p:cSldViewPr snapToGrid="0">
      <p:cViewPr varScale="1">
        <p:scale>
          <a:sx n="105" d="100"/>
          <a:sy n="105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BCD23-AF6E-4DD4-A360-6439ED66F065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C002B-12CE-4EC0-B9A8-8B434FF8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8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fpb.github.io/design-system/guidelines/data-visualization-guidelines" TargetMode="External"/><Relationship Id="rId7" Type="http://schemas.openxmlformats.org/officeDocument/2006/relationships/hyperlink" Target="https://docs.microsoft.com/en-us/power-bi/create-reports/desktop-accessibility-creating-reports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medicaid.gov/state-resource-center/innovation-accelerator-program/iap-downloads/functional-areas/dataviz-best-practice.pdf" TargetMode="External"/><Relationship Id="rId5" Type="http://schemas.openxmlformats.org/officeDocument/2006/relationships/hyperlink" Target="https://chartability.fizz.studio/" TargetMode="External"/><Relationship Id="rId4" Type="http://schemas.openxmlformats.org/officeDocument/2006/relationships/hyperlink" Target="https://www.w3.org/WAI/test-evaluate/preliminary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analytics/business-intelligenc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week.com/big-data-and-analytics/data-visualization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design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15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https://it.wisc.edu/learn/accessible-content-tech/accessible-images-and-visualizations/</a:t>
            </a:r>
          </a:p>
          <a:p>
            <a:r>
              <a:rPr lang="en-US" dirty="0"/>
              <a:t>https://news.mit.edu/2021/data-visualizations-accessible-blind-1012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92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63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Data visualization guidelines - CFPB Design System</a:t>
            </a:r>
            <a:endParaRPr lang="en-US" dirty="0"/>
          </a:p>
          <a:p>
            <a:r>
              <a:rPr lang="en-US" dirty="0">
                <a:hlinkClick r:id="rId4"/>
              </a:rPr>
              <a:t>Easy Checks – A First Review of Web Accessibility | Web Accessibility Initiative (WAI) | W3C</a:t>
            </a:r>
            <a:endParaRPr lang="en-US" dirty="0"/>
          </a:p>
          <a:p>
            <a:r>
              <a:rPr lang="en-US" dirty="0" err="1">
                <a:hlinkClick r:id="rId5"/>
              </a:rPr>
              <a:t>Chartability</a:t>
            </a:r>
            <a:r>
              <a:rPr lang="en-US" dirty="0">
                <a:hlinkClick r:id="rId5"/>
              </a:rPr>
              <a:t> (</a:t>
            </a:r>
            <a:r>
              <a:rPr lang="en-US" dirty="0" err="1">
                <a:hlinkClick r:id="rId5"/>
              </a:rPr>
              <a:t>fizz.studio</a:t>
            </a:r>
            <a:r>
              <a:rPr lang="en-US" dirty="0">
                <a:hlinkClick r:id="rId5"/>
              </a:rPr>
              <a:t>)</a:t>
            </a:r>
            <a:endParaRPr lang="en-US" dirty="0"/>
          </a:p>
          <a:p>
            <a:r>
              <a:rPr lang="en-US" dirty="0">
                <a:hlinkClick r:id="rId6"/>
              </a:rPr>
              <a:t>Tables, Graphs, Dashboard &amp; Report Data Visualization Summary Best Practices (medicaid.gov)</a:t>
            </a:r>
            <a:endParaRPr lang="en-US" dirty="0"/>
          </a:p>
          <a:p>
            <a:r>
              <a:rPr lang="en-US" dirty="0">
                <a:hlinkClick r:id="rId7"/>
              </a:rPr>
              <a:t>Creating accessible reports in Power BI - Power BI | Microsoft Docs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29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48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64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5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books.google.com/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books?hl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en&amp;lr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=&amp;id=I4qBVLfD3t4C&amp;oi=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fnd&amp;pg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=PT6&amp;ots=b7XMtLiI7q&amp;sig=dAUXaw8qLiBX3To80ks1EypMssI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https://powerbi.microsoft.com/en-us/what-is-business-intelligence/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https://www.ibm.com/analytics/business-intelligence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3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https://www.eweek.com/big-data-and-analytics/data-visualization/</a:t>
            </a:r>
            <a:endParaRPr lang="en-US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1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https://mschermann.github.io/data_viz_reader/ethics.html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54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https://guides.library.jhu.edu/datavisualization/design</a:t>
            </a:r>
          </a:p>
          <a:p>
            <a:r>
              <a:rPr lang="en-US" dirty="0"/>
              <a:t>https://towardsdatascience.com/visual-perception-how-we-perceive-graphical-information-de5f30516009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7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https://help.tableau.com/current/blueprint/en-us/bp_why_visual_analytics.html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31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https://guides.library.jhu.edu/datavisualization/design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68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Clr>
                <a:srgbClr val="F5C93C"/>
              </a:buClr>
              <a:buNone/>
            </a:pPr>
            <a:r>
              <a:rPr lang="en-US" dirty="0">
                <a:hlinkClick r:id="rId3"/>
              </a:rPr>
              <a:t>https://www.w3.org/WAI/fundamentals/accessibility-intro/</a:t>
            </a:r>
          </a:p>
          <a:p>
            <a:r>
              <a:rPr lang="en-US" dirty="0"/>
              <a:t>https://www.microsoft.com/design/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40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https://www.w3.org/WAI/standards-guidelines/wcag/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CC002B-12CE-4EC0-B9A8-8B434FF895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6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B20A-E972-4B5A-8669-996EF1E9C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9825B-4E28-40CE-91F1-C399CB50A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88D80-56B0-4923-8863-3634FEB3B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B93DD-D536-45BF-8F32-E19DBE6F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6B8E1-398F-48FA-A271-E4D1F118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6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38D3-1D04-4309-B145-7AB4190D3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E5A36-5EEA-4E61-A92D-CDF98C80B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56E99-B277-4F5C-BCAB-35B588CB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79290-23BA-4BFD-986B-EEDBA5DC7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7598F-0F5C-4AA6-976C-0E99C7558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5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75249-C891-43E0-8BE2-1FE22D40F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75089-643C-49E4-9E20-B0538ECE3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08D5D-C436-48C9-B28F-D86DF176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F06D9-D1EE-4529-B4DE-88F051DB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9E576-8BB4-4C69-8DB6-96A5D21C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3A836-0E65-40B6-878B-C4A2030F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D4678-FBE9-4B47-9EFF-8C66D5731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7B75B-E037-4A22-9D8F-70A8A732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97735-1F0B-4B88-9606-B17CC03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0C4D8-742B-4BD5-8155-35C917D3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49A14-0D90-4DDF-9694-72A80804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B81DA-FA04-46BC-8147-C130C6C14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6742D-1BC7-4270-9D96-590C725B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7DF53-C7E8-416C-AB3F-1280E29C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774D4-50E8-4052-BB4F-7A18B423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8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5C0DE-7AC0-4484-B8CE-37837C9F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65A61-8B3C-40EB-9C42-E4A60F7B0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6169A-194C-43BA-B468-F23C1BF3E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E3C6A-05BF-4FB0-8094-BDAB68F0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D0643-381C-4487-ACB3-775220A0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B245F-A96C-4846-9F4B-CD2FD590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7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8939-7D04-4135-8BBE-E2B126C6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D1DF-D624-4722-B734-ADEA252FF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728B2-2169-4238-8912-3DB842BC1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503D6A-1819-4360-B452-4E7468CA5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B1703D-D94F-45C2-ACBF-714B4F37F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0206F6-47E9-4753-90AC-665C9A47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BC4F98-D4CF-472D-87E4-C0999B33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9F759F-41AF-4BCF-A946-633C6D88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9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12FE-51C6-4BA5-B263-31954409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B1421-9155-4942-9B79-778F1724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65AB8-241F-4595-95F9-F0EEE733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44932-4A2A-4D32-8596-28828329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9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4D3D0-259D-4154-AB28-3ED37D91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271F8-DF7D-4B93-A442-6472C7DE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9F0E1-C13E-413C-9FA8-1332F868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2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64BCD-D04E-4727-BF95-2CCCC771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5A46D-FA05-47FB-8529-71B1962ED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F5D64-FC06-41D4-B0CD-6550EF7F8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21934-9988-45D0-A1BC-85D44DD2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38490-DAFE-410A-997A-18D0D6EF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17700-1F13-4B84-8BE2-2478B88F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F0A06-AC2B-4D9B-81F9-F0778BDD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82F7DB-8CA8-4AAA-8763-5CF1A3255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D83A0-F019-4E28-BD5D-1E9F9EFE7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AFBB-4B7B-4E4E-B49A-4864F9E2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184F9-DD40-4763-AD6A-1BE6340A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DD690-12AE-4D45-B5DD-C692289C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4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EED4D-4A5E-47F2-B0CF-E11309A4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832CE-5370-4B12-AC0F-5F813187A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A2D9E-BBE3-4F11-8606-66EFBC475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ABC7-CC46-4C6C-94E1-E49E7790ABA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A6811-B0EF-46EF-B9CD-E644D8D42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048D6-A1F3-4414-B915-212F17F8A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8E507-D8C7-4A1C-8F6B-560144CD8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vizproject.com/" TargetMode="External"/><Relationship Id="rId2" Type="http://schemas.openxmlformats.org/officeDocument/2006/relationships/hyperlink" Target="https://datavizcatalogue.com/search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ta-to-viz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lorbrewer2.org/#type=sequential&amp;scheme=BuGn&amp;n=3" TargetMode="External"/><Relationship Id="rId2" Type="http://schemas.openxmlformats.org/officeDocument/2006/relationships/hyperlink" Target="https://davidmathlogic.com/colorblind/#%23D81B60-%231E88E5-%23FFC107-%23004D4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lororacle.org/" TargetMode="External"/><Relationship Id="rId4" Type="http://schemas.openxmlformats.org/officeDocument/2006/relationships/hyperlink" Target="https://www.toptal.com/designers/colorfilter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railleinstitute.org/freefont" TargetMode="External"/><Relationship Id="rId2" Type="http://schemas.openxmlformats.org/officeDocument/2006/relationships/hyperlink" Target="http://colorsafe.co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vaccess.org/download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fpb.github.io/design-system/guidelines/data-visualization-guidelines" TargetMode="External"/><Relationship Id="rId7" Type="http://schemas.openxmlformats.org/officeDocument/2006/relationships/hyperlink" Target="https://docs.microsoft.com/en-us/power-bi/create-reports/desktop-accessibility-creating-repor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dicaid.gov/state-resource-center/innovation-accelerator-program/iap-downloads/functional-areas/dataviz-best-practice.pdf" TargetMode="External"/><Relationship Id="rId5" Type="http://schemas.openxmlformats.org/officeDocument/2006/relationships/hyperlink" Target="https://chartability.fizz.studio/" TargetMode="External"/><Relationship Id="rId4" Type="http://schemas.openxmlformats.org/officeDocument/2006/relationships/hyperlink" Target="https://www.w3.org/WAI/test-evaluate/preliminary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DE4E-5871-49CF-8380-943F454BE3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tkinson Hyperlegible" pitchFamily="50" charset="0"/>
              </a:rPr>
              <a:t>Effective Data Visualizations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22CBC-42AF-417F-89EF-672D86946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Emily Rothenbacher</a:t>
            </a:r>
          </a:p>
          <a:p>
            <a:r>
              <a:rPr lang="en-US" dirty="0">
                <a:latin typeface="Atkinson Hyperlegible" pitchFamily="50" charset="0"/>
              </a:rPr>
              <a:t>University of Alabama</a:t>
            </a:r>
          </a:p>
          <a:p>
            <a:r>
              <a:rPr lang="en-US" dirty="0">
                <a:latin typeface="Atkinson Hyperlegible" pitchFamily="50" charset="0"/>
              </a:rPr>
              <a:t>evrothenbacher@ua.edu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6CA96B-05C0-46CB-A407-63E3C3CB7915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CCCC56-62E9-4018-9721-9D7E5F433600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5ED9-4EDD-4A97-9B8D-F501D9E5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Color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83B6E-5AF7-4945-AC5C-B3774EE8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Color can be used to convey meaning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Be careful, meaning can be cultural</a:t>
            </a:r>
          </a:p>
          <a:p>
            <a:r>
              <a:rPr lang="en-US" dirty="0">
                <a:latin typeface="Atkinson Hyperlegible" pitchFamily="50" charset="0"/>
              </a:rPr>
              <a:t>Different types of color palettes based on type of data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Qualitative palette- no inherent ordering</a:t>
            </a:r>
          </a:p>
          <a:p>
            <a:pPr marL="457200" lvl="1" indent="0">
              <a:buNone/>
            </a:pP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Sequential palette- data is numeric or has natural order</a:t>
            </a:r>
          </a:p>
          <a:p>
            <a:pPr marL="457200" lvl="1" indent="0">
              <a:buNone/>
            </a:pP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Diverging palette- data is numeric and diverges from a center value</a:t>
            </a:r>
          </a:p>
          <a:p>
            <a:pPr marL="457200" lvl="1" indent="0">
              <a:buNone/>
            </a:pP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Rational palette- data has naturally related color (ex. university, country)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919763-1C7A-45A5-BA1A-87E2A9AF9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883" y="3528852"/>
            <a:ext cx="4146874" cy="3916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66FF27-701A-4776-95E0-769866523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4348" y="4320922"/>
            <a:ext cx="3839291" cy="4693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A37CA-91D1-46B6-80C7-6B013440E1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4347" y="5098028"/>
            <a:ext cx="3620099" cy="4693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7E167D-1735-4B88-B8DA-53B061A7F6ED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CF26B8-387B-46C9-A21B-EE1DEE277780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25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27943-9DCE-4395-9EF1-81FFFFC6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Example of meaning behind color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79B1C0-8629-444F-8D82-65A6FA39B6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2287" y="1825625"/>
            <a:ext cx="8087425" cy="4351338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CD4A07-4E8B-46FB-84F3-0F82CD6978AB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A39368-4066-4670-8964-767FFCD8907D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42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2D44E-E5D6-4CDE-ADFE-BA6A942B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What type of visualization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2835C-3FCE-47EF-9068-C213C70A1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Type of data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Ex. Geospatial, temporal, network, 2D, 3D</a:t>
            </a:r>
          </a:p>
          <a:p>
            <a:r>
              <a:rPr lang="en-US" dirty="0">
                <a:latin typeface="Atkinson Hyperlegible" pitchFamily="50" charset="0"/>
              </a:rPr>
              <a:t>Purpose of visualization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Ex. Comparison, relationship, distribution, range, flow</a:t>
            </a:r>
          </a:p>
          <a:p>
            <a:r>
              <a:rPr lang="en-US" dirty="0">
                <a:latin typeface="Atkinson Hyperlegible" pitchFamily="50" charset="0"/>
              </a:rPr>
              <a:t>Viewing medium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Ex. Phone, computer, projector</a:t>
            </a:r>
          </a:p>
          <a:p>
            <a:r>
              <a:rPr lang="en-US" dirty="0">
                <a:latin typeface="Atkinson Hyperlegible" pitchFamily="50" charset="0"/>
              </a:rPr>
              <a:t>Audience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Ex. Statisticians, college deans, potential future students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9A8E9-C800-4B1C-9462-40FA155F9317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3DBD8B-B26D-42AE-A578-DDD062D82254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66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2D44E-E5D6-4CDE-ADFE-BA6A942B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What type of visualization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2835C-3FCE-47EF-9068-C213C70A1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  <a:hlinkClick r:id="rId2"/>
              </a:rPr>
              <a:t>Data Viz Catalogue</a:t>
            </a: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Suggestions based on function/what is trying to be communicated</a:t>
            </a:r>
          </a:p>
          <a:p>
            <a:r>
              <a:rPr lang="en-US" dirty="0">
                <a:latin typeface="Atkinson Hyperlegible" pitchFamily="50" charset="0"/>
                <a:hlinkClick r:id="rId3"/>
              </a:rPr>
              <a:t>Data Viz Project</a:t>
            </a: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Suggestions categorized by family, data input, function, and shape</a:t>
            </a:r>
          </a:p>
          <a:p>
            <a:r>
              <a:rPr lang="en-US" dirty="0">
                <a:latin typeface="Atkinson Hyperlegible" pitchFamily="50" charset="0"/>
                <a:hlinkClick r:id="rId4"/>
              </a:rPr>
              <a:t>From Data to Viz</a:t>
            </a: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Decision trees based on type of data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EF3F5-1FBC-4F0B-872A-C450AB9F97DB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9DB1D5-E7BE-4F7A-A223-91F77DFFD556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4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DFC1-8724-40BA-AE3C-0B665420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Example using From Data to Viz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540BB-E4D2-4CFB-8C49-726AAB387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Which of the Friends character had the most lines in the show?</a:t>
            </a:r>
          </a:p>
          <a:p>
            <a:endParaRPr lang="en-US" dirty="0">
              <a:latin typeface="Atkinson Hyperlegible" pitchFamily="50" charset="0"/>
            </a:endParaRPr>
          </a:p>
          <a:p>
            <a:r>
              <a:rPr lang="en-US" dirty="0">
                <a:latin typeface="Atkinson Hyperlegible" pitchFamily="50" charset="0"/>
              </a:rPr>
              <a:t>What kind of data do you have?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Categoric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One categorical variable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0B337-C31A-4EC5-A6C9-5AE6F87D53B7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BA11E5-9973-41EE-A5D7-09347008DBBD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A10CBF-6248-45F8-8D55-C5B4BED3F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917" y="2376227"/>
            <a:ext cx="1410614" cy="40829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E1B4FE-F6DF-4A8B-B591-000196380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531" y="2376228"/>
            <a:ext cx="1187620" cy="409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91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DFC1-8724-40BA-AE3C-0B665420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Example of choosing a visualization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0B337-C31A-4EC5-A6C9-5AE6F87D53B7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BA11E5-9973-41EE-A5D7-09347008DBBD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Chart, pie chart&#10;&#10;Description automatically generated">
            <a:extLst>
              <a:ext uri="{FF2B5EF4-FFF2-40B4-BE49-F238E27FC236}">
                <a16:creationId xmlns:a16="http://schemas.microsoft.com/office/drawing/2014/main" id="{5852CD91-1695-4199-A861-702A718C82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651" y="2043633"/>
            <a:ext cx="9478698" cy="3915321"/>
          </a:xfrm>
        </p:spPr>
      </p:pic>
    </p:spTree>
    <p:extLst>
      <p:ext uri="{BB962C8B-B14F-4D97-AF65-F5344CB8AC3E}">
        <p14:creationId xmlns:p14="http://schemas.microsoft.com/office/powerpoint/2010/main" val="2469916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EDE731-53E8-4E89-A8A6-7954C719B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2580" y="490380"/>
            <a:ext cx="3444142" cy="584006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96CFE07-6358-46DA-A2AD-797A4CAD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Accessibility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69545B-99E0-4FA0-92B2-E2643D0687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Web/visualization accessibility affects those with many types of disabilities, including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Auditory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Neurological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Physical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Visual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EDDCEE-0886-499A-A79A-A54D6CA1E049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86BE15-6E12-4281-B118-0739D35BA877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10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43A65-3681-4D51-AB4C-A02D7012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tkinson Hyperlegible" pitchFamily="50" charset="0"/>
              </a:rPr>
              <a:t>Web Content Accessibility Guidelines (WCAG) 2.1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7B01-E3CF-4E4C-AD05-D63F2902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Created by the World Wide Web Consortium (W3C) as shared standard for web content accessibility</a:t>
            </a:r>
          </a:p>
          <a:p>
            <a:r>
              <a:rPr lang="en-US" dirty="0">
                <a:latin typeface="Atkinson Hyperlegible" pitchFamily="50" charset="0"/>
              </a:rPr>
              <a:t>13 guidelines organized under 4 principles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Perceivable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Operable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Understandable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Robust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B473C5-9AA4-4C72-BEEC-2CB2E3ADD403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73DD73-E697-4246-9F12-F857EC064619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57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FDBB-27C8-406E-8C50-03449E5F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Color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BF045-F6A2-45ED-BEA5-3995CDB0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tkinson Hyperlegible" pitchFamily="50" charset="0"/>
              <a:buChar char="•"/>
            </a:pPr>
            <a:r>
              <a:rPr lang="en-US" dirty="0">
                <a:latin typeface="Atkinson Hyperlegible" pitchFamily="50" charset="0"/>
              </a:rPr>
              <a:t>When using color, also include text or icons</a:t>
            </a:r>
          </a:p>
          <a:p>
            <a:pPr>
              <a:buFont typeface="Atkinson Hyperlegible" pitchFamily="50" charset="0"/>
              <a:buChar char="•"/>
            </a:pPr>
            <a:r>
              <a:rPr lang="en-US" dirty="0">
                <a:latin typeface="Atkinson Hyperlegible" pitchFamily="50" charset="0"/>
              </a:rPr>
              <a:t>Color blind friendly palettes</a:t>
            </a:r>
          </a:p>
          <a:p>
            <a:pPr lvl="1">
              <a:buFont typeface="Atkinson Hyperlegible" pitchFamily="50" charset="0"/>
              <a:buChar char="•"/>
            </a:pPr>
            <a:r>
              <a:rPr lang="en-US" dirty="0">
                <a:latin typeface="Atkinson Hyperlegible" pitchFamily="50" charset="0"/>
              </a:rPr>
              <a:t>Pre-selected palettes or check your palette online</a:t>
            </a:r>
          </a:p>
          <a:p>
            <a:pPr lvl="1">
              <a:buFont typeface="Atkinson Hyperlegible" pitchFamily="50" charset="0"/>
              <a:buChar char="•"/>
            </a:pPr>
            <a:r>
              <a:rPr lang="en-US" dirty="0">
                <a:latin typeface="Atkinson Hyperlegible" pitchFamily="50" charset="0"/>
                <a:hlinkClick r:id="rId2"/>
              </a:rPr>
              <a:t>Coloring for Colorblindness </a:t>
            </a:r>
            <a:endParaRPr lang="en-US" dirty="0">
              <a:latin typeface="Atkinson Hyperlegible" pitchFamily="50" charset="0"/>
            </a:endParaRPr>
          </a:p>
          <a:p>
            <a:pPr lvl="1">
              <a:buFont typeface="Atkinson Hyperlegible" pitchFamily="50" charset="0"/>
              <a:buChar char="•"/>
            </a:pPr>
            <a:r>
              <a:rPr lang="en-US" dirty="0" err="1">
                <a:latin typeface="Atkinson Hyperlegible" pitchFamily="50" charset="0"/>
                <a:hlinkClick r:id="rId3"/>
              </a:rPr>
              <a:t>ColorBrewer</a:t>
            </a:r>
            <a:endParaRPr lang="en-US" dirty="0">
              <a:latin typeface="Atkinson Hyperlegible" pitchFamily="50" charset="0"/>
            </a:endParaRPr>
          </a:p>
          <a:p>
            <a:pPr lvl="1">
              <a:buFont typeface="Atkinson Hyperlegible" pitchFamily="50" charset="0"/>
              <a:buChar char="•"/>
            </a:pPr>
            <a:r>
              <a:rPr lang="en-US" dirty="0">
                <a:latin typeface="Atkinson Hyperlegible" pitchFamily="50" charset="0"/>
              </a:rPr>
              <a:t>Check your website using </a:t>
            </a:r>
            <a:r>
              <a:rPr lang="en-US" dirty="0" err="1">
                <a:latin typeface="Atkinson Hyperlegible" pitchFamily="50" charset="0"/>
                <a:hlinkClick r:id="rId4"/>
              </a:rPr>
              <a:t>Toptal</a:t>
            </a:r>
            <a:r>
              <a:rPr lang="en-US" dirty="0">
                <a:latin typeface="Atkinson Hyperlegible" pitchFamily="50" charset="0"/>
                <a:hlinkClick r:id="rId4"/>
              </a:rPr>
              <a:t> Color Blind Filter</a:t>
            </a:r>
            <a:r>
              <a:rPr lang="en-US" dirty="0">
                <a:latin typeface="Atkinson Hyperlegible" pitchFamily="50" charset="0"/>
              </a:rPr>
              <a:t> or a web extension</a:t>
            </a:r>
          </a:p>
          <a:p>
            <a:pPr lvl="1">
              <a:buFont typeface="Atkinson Hyperlegible" pitchFamily="50" charset="0"/>
              <a:buChar char="•"/>
            </a:pPr>
            <a:r>
              <a:rPr lang="en-US" dirty="0">
                <a:latin typeface="Atkinson Hyperlegible" pitchFamily="50" charset="0"/>
              </a:rPr>
              <a:t>Download </a:t>
            </a:r>
            <a:r>
              <a:rPr lang="en-US" dirty="0">
                <a:latin typeface="Atkinson Hyperlegible" pitchFamily="50" charset="0"/>
                <a:hlinkClick r:id="rId5"/>
              </a:rPr>
              <a:t>Color Oracle</a:t>
            </a:r>
            <a:r>
              <a:rPr lang="en-US" dirty="0">
                <a:latin typeface="Atkinson Hyperlegible" pitchFamily="50" charset="0"/>
              </a:rPr>
              <a:t> for free to use in any program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EC4EF7-5352-41C2-93F4-12945C4F4F98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5003BE-F56A-4FAD-8DBC-A7A863144C60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35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6513-080C-4780-ABAE-B2ADEFAD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Example of protanopia (red-green) accessibility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9064CA-6EE6-4056-8C1A-65F834D51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3474" y="1690688"/>
            <a:ext cx="8225052" cy="4481513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AA3B1D-8D5A-44E2-AD11-1BD13B0D9863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4D4F89-9B9F-4AC9-8BDC-37FF36FE3675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8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53CE-F978-472C-BD18-8657F287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What is data visualization?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662B1-7F1F-4BC4-A6A1-7538EE494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“The </a:t>
            </a:r>
            <a:r>
              <a:rPr lang="en-US" u="sng" dirty="0">
                <a:latin typeface="Atkinson Hyperlegible" pitchFamily="50" charset="0"/>
              </a:rPr>
              <a:t>representation and presentation of data </a:t>
            </a:r>
            <a:r>
              <a:rPr lang="en-US" dirty="0">
                <a:latin typeface="Atkinson Hyperlegible" pitchFamily="50" charset="0"/>
              </a:rPr>
              <a:t>that exploits our visual perception abilities in order to </a:t>
            </a:r>
            <a:r>
              <a:rPr lang="en-US" u="sng" dirty="0">
                <a:latin typeface="Atkinson Hyperlegible" pitchFamily="50" charset="0"/>
              </a:rPr>
              <a:t>amplify cognition</a:t>
            </a:r>
            <a:r>
              <a:rPr lang="en-US" dirty="0">
                <a:latin typeface="Atkinson Hyperlegible" pitchFamily="50" charset="0"/>
              </a:rPr>
              <a:t>” –Andy Kirk</a:t>
            </a:r>
          </a:p>
          <a:p>
            <a:r>
              <a:rPr lang="en-US" dirty="0">
                <a:latin typeface="Atkinson Hyperlegible" pitchFamily="50" charset="0"/>
              </a:rPr>
              <a:t>A part of the larger business intelligence (BI) umbrella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BI “helps organizations analyze historical and current data, so they can quickly uncover actionable insights for making strategic decisions”</a:t>
            </a:r>
            <a:endParaRPr lang="en-US" sz="800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Includes data preparation, data mining, data management, and data visualization</a:t>
            </a:r>
            <a:endParaRPr lang="en-US" sz="1200" dirty="0">
              <a:latin typeface="Atkinson Hyperlegible" pitchFamily="50" charset="0"/>
            </a:endParaRPr>
          </a:p>
          <a:p>
            <a:endParaRPr lang="en-US" dirty="0">
              <a:latin typeface="Atkinson Hyperlegible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90346E-8924-4005-A34D-11FCF2CC112F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03A118-E293-45EF-BF2F-3F63877451BE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37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FE69-83E1-4D06-A160-B8CE6AAB0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Contrast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734DD-01BC-4621-A99A-16A73D3FD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Some users with low vision cannot read text if there is not enough contrast between text and background</a:t>
            </a:r>
          </a:p>
          <a:p>
            <a:r>
              <a:rPr lang="en-US" dirty="0">
                <a:latin typeface="Atkinson Hyperlegible" pitchFamily="50" charset="0"/>
              </a:rPr>
              <a:t>Others cannot read text in bright colors</a:t>
            </a:r>
          </a:p>
          <a:p>
            <a:r>
              <a:rPr lang="en-US" dirty="0">
                <a:latin typeface="Atkinson Hyperlegible" pitchFamily="50" charset="0"/>
                <a:hlinkClick r:id="rId2"/>
              </a:rPr>
              <a:t>Color Safe - accessible web color combinations</a:t>
            </a:r>
            <a:r>
              <a:rPr lang="en-US" dirty="0">
                <a:latin typeface="Atkinson Hyperlegible" pitchFamily="50" charset="0"/>
              </a:rPr>
              <a:t> 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WCAG standard- AA is minimum level, AAA is enhanced</a:t>
            </a:r>
          </a:p>
          <a:p>
            <a:r>
              <a:rPr lang="en-US" dirty="0">
                <a:latin typeface="Atkinson Hyperlegible" pitchFamily="50" charset="0"/>
              </a:rPr>
              <a:t>Sans serif or </a:t>
            </a:r>
            <a:r>
              <a:rPr lang="en-US" dirty="0">
                <a:latin typeface="Atkinson Hyperlegible" pitchFamily="50" charset="0"/>
                <a:hlinkClick r:id="rId3"/>
              </a:rPr>
              <a:t>Atkinson Hyperlegible Font</a:t>
            </a:r>
            <a:endParaRPr lang="en-US" dirty="0">
              <a:latin typeface="Atkinson Hyperlegible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B18DCE-A5BF-41EB-9509-BFFDFB1D358B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57EC5F-602B-49C8-8EF9-87EEA69E9734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2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E1BB-B2EE-4428-AC20-636763D3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17261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tkinson Hyperlegible" pitchFamily="50" charset="0"/>
              </a:rPr>
              <a:t>This is low contrast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47B13D-596C-4364-A9D0-62637CFC25ED}"/>
              </a:ext>
            </a:extLst>
          </p:cNvPr>
          <p:cNvSpPr txBox="1">
            <a:spLocks/>
          </p:cNvSpPr>
          <p:nvPr/>
        </p:nvSpPr>
        <p:spPr>
          <a:xfrm>
            <a:off x="844550" y="2882349"/>
            <a:ext cx="10515600" cy="1172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rgbClr val="002060"/>
                </a:solidFill>
                <a:highlight>
                  <a:srgbClr val="A3F3F7"/>
                </a:highlight>
                <a:latin typeface="Atkinson Hyperlegible" pitchFamily="50" charset="0"/>
              </a:rPr>
              <a:t>This is high contrast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92DB17-E825-45B3-BF86-67B7036DA4E4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54574C-8268-4B6C-8543-EDDB7453796E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2F2B9-F54F-4B59-AA6C-25C5BA88A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Screen readers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CDD1E-5FD8-475D-BC25-4B41ED520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tkinson Hyperlegible" pitchFamily="50" charset="0"/>
              </a:rPr>
              <a:t>Not just for blind users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Partially sighted, those with reading disorders</a:t>
            </a:r>
          </a:p>
          <a:p>
            <a:r>
              <a:rPr lang="en-US" dirty="0">
                <a:latin typeface="Atkinson Hyperlegible" pitchFamily="50" charset="0"/>
              </a:rPr>
              <a:t>Descriptive, meaningful alt text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Should include type of visualization, type of data, and brief description of what visualization conveys</a:t>
            </a:r>
          </a:p>
          <a:p>
            <a:r>
              <a:rPr lang="en-US" dirty="0">
                <a:latin typeface="Atkinson Hyperlegible" pitchFamily="50" charset="0"/>
              </a:rPr>
              <a:t>Can be navigated by keyboard</a:t>
            </a:r>
          </a:p>
          <a:p>
            <a:r>
              <a:rPr lang="en-US" dirty="0">
                <a:latin typeface="Atkinson Hyperlegible" pitchFamily="50" charset="0"/>
              </a:rPr>
              <a:t>Free screen reader 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For PC - </a:t>
            </a:r>
            <a:r>
              <a:rPr lang="en-US" dirty="0">
                <a:latin typeface="Atkinson Hyperlegible" pitchFamily="50" charset="0"/>
                <a:hlinkClick r:id="rId3"/>
              </a:rPr>
              <a:t>NV Access | Download NVDA</a:t>
            </a: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For Apple – Apple </a:t>
            </a:r>
            <a:r>
              <a:rPr lang="en-US" dirty="0" err="1">
                <a:latin typeface="Atkinson Hyperlegible" pitchFamily="50" charset="0"/>
              </a:rPr>
              <a:t>VoiceOver</a:t>
            </a: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Also exist for Linux, Internet Explorer, Google Chrome</a:t>
            </a:r>
          </a:p>
          <a:p>
            <a:pPr lvl="1"/>
            <a:endParaRPr lang="en-US" dirty="0">
              <a:latin typeface="Atkinson Hyperlegible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2EC6E1-B6B9-41D7-8E4B-55CBFAE78FF0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47EE34-7E96-41CF-9FEC-9248472D4B69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72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C5E3-51CB-4FF2-8ADC-5A1D9F26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Example of screen reader alt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0F334-E534-4EBF-916C-B819B521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949"/>
            <a:ext cx="10515600" cy="1040238"/>
          </a:xfrm>
        </p:spPr>
        <p:txBody>
          <a:bodyPr/>
          <a:lstStyle/>
          <a:p>
            <a:r>
              <a:rPr lang="en-US" dirty="0">
                <a:latin typeface="Atkinson Hyperlegible" pitchFamily="50" charset="0"/>
              </a:rPr>
              <a:t>Bar chart of average episode rating by season shows highest average at season 2 and lowest average at season 7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98E81-B054-44E3-91CC-46C61B99E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597" y="2737330"/>
            <a:ext cx="7044806" cy="37555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5F0F58-66E9-40DF-8058-6C241CAFB45E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7552DA-F677-4F5B-92E8-0A9D30E55647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54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4A0A-FD7A-4386-B7BB-B119D678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Clear, actionable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A784-2023-41FC-946B-9234B8765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Think about the viewer’s perspective</a:t>
            </a:r>
          </a:p>
          <a:p>
            <a:r>
              <a:rPr lang="en-US" dirty="0">
                <a:latin typeface="Atkinson Hyperlegible" pitchFamily="50" charset="0"/>
              </a:rPr>
              <a:t>Draw attention to important information</a:t>
            </a:r>
          </a:p>
          <a:p>
            <a:r>
              <a:rPr lang="en-US" dirty="0">
                <a:latin typeface="Atkinson Hyperlegible" pitchFamily="50" charset="0"/>
              </a:rPr>
              <a:t>Be clear and succinct</a:t>
            </a:r>
          </a:p>
          <a:p>
            <a:r>
              <a:rPr lang="en-US" dirty="0">
                <a:latin typeface="Atkinson Hyperlegible" pitchFamily="50" charset="0"/>
              </a:rPr>
              <a:t>Be honest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CC0A2F-0F10-4C36-A5D5-D366F7136EA1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7ADCF2-6829-4BF5-87D1-50AEF96A4FD7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8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CC6E-BBA2-43BC-AF56-27F38100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Best practice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0D617-8D5F-4BE1-87CF-A1B5F2086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tkinson Hyperlegible" pitchFamily="50" charset="0"/>
                <a:hlinkClick r:id="rId3"/>
              </a:rPr>
              <a:t>Consumer Financial Protection Bureau (CFPB) Design Guidelines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Fonts, colors, components (labels, subtitles), accuracy, accessibility</a:t>
            </a:r>
          </a:p>
          <a:p>
            <a:r>
              <a:rPr lang="en-US" dirty="0">
                <a:latin typeface="Atkinson Hyperlegible" pitchFamily="50" charset="0"/>
              </a:rPr>
              <a:t>WCAG guidelines</a:t>
            </a:r>
          </a:p>
          <a:p>
            <a:pPr lvl="1"/>
            <a:r>
              <a:rPr lang="en-US" dirty="0">
                <a:latin typeface="Atkinson Hyperlegible" pitchFamily="50" charset="0"/>
                <a:hlinkClick r:id="rId4"/>
              </a:rPr>
              <a:t>Preliminary quick checklist</a:t>
            </a:r>
            <a:endParaRPr lang="en-US" dirty="0">
              <a:latin typeface="Atkinson Hyperlegible" pitchFamily="50" charset="0"/>
            </a:endParaRPr>
          </a:p>
          <a:p>
            <a:r>
              <a:rPr lang="en-US" dirty="0" err="1">
                <a:latin typeface="Atkinson Hyperlegible" pitchFamily="50" charset="0"/>
                <a:hlinkClick r:id="rId5"/>
              </a:rPr>
              <a:t>Chartability</a:t>
            </a:r>
            <a:r>
              <a:rPr lang="en-US" dirty="0">
                <a:latin typeface="Atkinson Hyperlegible" pitchFamily="50" charset="0"/>
                <a:hlinkClick r:id="rId5"/>
              </a:rPr>
              <a:t> </a:t>
            </a:r>
            <a:endParaRPr lang="en-US" dirty="0">
              <a:latin typeface="Atkinson Hyperlegible" pitchFamily="50" charset="0"/>
            </a:endParaRPr>
          </a:p>
          <a:p>
            <a:pPr lvl="1"/>
            <a:r>
              <a:rPr lang="en-US" dirty="0">
                <a:latin typeface="Atkinson Hyperlegible" pitchFamily="50" charset="0"/>
              </a:rPr>
              <a:t>Provides accessibility-related tests for failure</a:t>
            </a:r>
          </a:p>
          <a:p>
            <a:r>
              <a:rPr lang="en-US" dirty="0">
                <a:latin typeface="Atkinson Hyperlegible" pitchFamily="50" charset="0"/>
                <a:hlinkClick r:id="rId6"/>
              </a:rPr>
              <a:t>Medicaid Data Visualization Best Practices</a:t>
            </a:r>
            <a:endParaRPr lang="en-US" dirty="0">
              <a:latin typeface="Atkinson Hyperlegible" pitchFamily="50" charset="0"/>
            </a:endParaRPr>
          </a:p>
          <a:p>
            <a:r>
              <a:rPr lang="en-US" dirty="0">
                <a:latin typeface="Atkinson Hyperlegible" pitchFamily="50" charset="0"/>
                <a:hlinkClick r:id="rId7"/>
              </a:rPr>
              <a:t>Power BI accessibility recommendations</a:t>
            </a:r>
            <a:endParaRPr lang="en-US" dirty="0">
              <a:latin typeface="Atkinson Hyperlegible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8B6852-F72F-4C3E-8314-1721FC6BA1D5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5B3DE9-FFC4-4D32-AB02-D98F66B1B2A5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8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3B7D0D-A6C3-4894-9C75-BA260E69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919" y="243925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tkinson Hyperlegible" pitchFamily="50" charset="0"/>
              </a:rPr>
              <a:t>Questions?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A55199-1B46-408C-B14B-012B90C87082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A1B1A-0D45-4233-880B-288F6E25DFD8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0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3B7D0D-A6C3-4894-9C75-BA260E69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Sources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AEA7BC-EA09-4DE7-B626-368D0EFF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latin typeface="Atkinson Hyperlegible" pitchFamily="50" charset="0"/>
              </a:rPr>
              <a:t>books.google.com/</a:t>
            </a:r>
            <a:r>
              <a:rPr lang="en-US" dirty="0" err="1">
                <a:latin typeface="Atkinson Hyperlegible" pitchFamily="50" charset="0"/>
              </a:rPr>
              <a:t>books?hl</a:t>
            </a:r>
            <a:r>
              <a:rPr lang="en-US" dirty="0">
                <a:latin typeface="Atkinson Hyperlegible" pitchFamily="50" charset="0"/>
              </a:rPr>
              <a:t>=</a:t>
            </a:r>
            <a:r>
              <a:rPr lang="en-US" dirty="0" err="1">
                <a:latin typeface="Atkinson Hyperlegible" pitchFamily="50" charset="0"/>
              </a:rPr>
              <a:t>en&amp;lr</a:t>
            </a:r>
            <a:r>
              <a:rPr lang="en-US" dirty="0">
                <a:latin typeface="Atkinson Hyperlegible" pitchFamily="50" charset="0"/>
              </a:rPr>
              <a:t>=&amp;id=I4qBVLfD3t4C&amp;oi=</a:t>
            </a:r>
            <a:r>
              <a:rPr lang="en-US" dirty="0" err="1">
                <a:latin typeface="Atkinson Hyperlegible" pitchFamily="50" charset="0"/>
              </a:rPr>
              <a:t>fnd&amp;pg</a:t>
            </a:r>
            <a:r>
              <a:rPr lang="en-US" dirty="0">
                <a:latin typeface="Atkinson Hyperlegible" pitchFamily="50" charset="0"/>
              </a:rPr>
              <a:t>=PT6&amp;ots=b7XMtLiI7q&amp;sig=dAUXaw8qLiBX3To80ks1EypMssI</a:t>
            </a:r>
          </a:p>
          <a:p>
            <a:r>
              <a:rPr lang="en-US" dirty="0">
                <a:latin typeface="Atkinson Hyperlegible" pitchFamily="50" charset="0"/>
              </a:rPr>
              <a:t>https://powerbi.microsoft.com/en-us/what-is-business-intelligence/</a:t>
            </a:r>
          </a:p>
          <a:p>
            <a:r>
              <a:rPr lang="en-US" dirty="0">
                <a:latin typeface="Atkinson Hyperlegible" pitchFamily="50" charset="0"/>
              </a:rPr>
              <a:t>https://www.ibm.com/analytics/business-intelligence </a:t>
            </a:r>
          </a:p>
          <a:p>
            <a:r>
              <a:rPr lang="en-US" dirty="0">
                <a:latin typeface="Atkinson Hyperlegible" pitchFamily="50" charset="0"/>
              </a:rPr>
              <a:t>https://www.eweek.com/big-data-and-analytics/data-visualization/</a:t>
            </a:r>
          </a:p>
          <a:p>
            <a:r>
              <a:rPr lang="en-US" dirty="0">
                <a:latin typeface="Atkinson Hyperlegible" pitchFamily="50" charset="0"/>
              </a:rPr>
              <a:t>https://mschermann.github.io/data_viz_reader/ethics.html</a:t>
            </a:r>
          </a:p>
          <a:p>
            <a:r>
              <a:rPr lang="en-US" dirty="0">
                <a:latin typeface="Atkinson Hyperlegible" pitchFamily="50" charset="0"/>
              </a:rPr>
              <a:t>https://guides.library.jhu.edu/datavisualization/design</a:t>
            </a:r>
          </a:p>
          <a:p>
            <a:r>
              <a:rPr lang="en-US" dirty="0">
                <a:latin typeface="Atkinson Hyperlegible" pitchFamily="50" charset="0"/>
              </a:rPr>
              <a:t>https://towardsdatascience.com/visual-perception-how-we-perceive-graphical-information-de5f30516009</a:t>
            </a:r>
          </a:p>
          <a:p>
            <a:r>
              <a:rPr lang="en-US" dirty="0">
                <a:latin typeface="Atkinson Hyperlegible" pitchFamily="50" charset="0"/>
              </a:rPr>
              <a:t>https://help.tableau.com/current/blueprint/en-us/bp_why_visual_analytics.html</a:t>
            </a:r>
          </a:p>
          <a:p>
            <a:r>
              <a:rPr lang="en-US" dirty="0">
                <a:latin typeface="Atkinson Hyperlegible" pitchFamily="50" charset="0"/>
              </a:rPr>
              <a:t>https://datavizcatalogue.com/search.html</a:t>
            </a:r>
          </a:p>
          <a:p>
            <a:r>
              <a:rPr lang="en-US" dirty="0">
                <a:latin typeface="Atkinson Hyperlegible" pitchFamily="50" charset="0"/>
              </a:rPr>
              <a:t>https://datavizproject.com/</a:t>
            </a:r>
          </a:p>
          <a:p>
            <a:r>
              <a:rPr lang="en-US" dirty="0">
                <a:latin typeface="Atkinson Hyperlegible" pitchFamily="50" charset="0"/>
              </a:rPr>
              <a:t>https://www.data-to-viz.com/</a:t>
            </a:r>
          </a:p>
          <a:p>
            <a:r>
              <a:rPr lang="en-US" dirty="0">
                <a:latin typeface="Atkinson Hyperlegible" pitchFamily="50" charset="0"/>
              </a:rPr>
              <a:t>https://www.w3.org/WAI/fundamentals/accessibility-intro/</a:t>
            </a:r>
          </a:p>
          <a:p>
            <a:r>
              <a:rPr lang="en-US" dirty="0">
                <a:latin typeface="Atkinson Hyperlegible" pitchFamily="50" charset="0"/>
              </a:rPr>
              <a:t>https://www.microsoft.com/design/</a:t>
            </a:r>
          </a:p>
          <a:p>
            <a:r>
              <a:rPr lang="en-US" dirty="0">
                <a:latin typeface="Atkinson Hyperlegible" pitchFamily="50" charset="0"/>
              </a:rPr>
              <a:t>https://www.w3.org/WAI/standards-guidelines/wcag/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A55199-1B46-408C-B14B-012B90C87082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A1B1A-0D45-4233-880B-288F6E25DFD8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42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3B7D0D-A6C3-4894-9C75-BA260E69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Sources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AEA7BC-EA09-4DE7-B626-368D0EFF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latin typeface="Atkinson Hyperlegible" pitchFamily="50" charset="0"/>
              </a:rPr>
              <a:t>https://davidmathlogic.com/colorblind/</a:t>
            </a:r>
          </a:p>
          <a:p>
            <a:r>
              <a:rPr lang="en-US" dirty="0">
                <a:latin typeface="Atkinson Hyperlegible" pitchFamily="50" charset="0"/>
              </a:rPr>
              <a:t>https://colorbrewer2.org/#type=sequential&amp;scheme=BuGn&amp;n=3</a:t>
            </a:r>
          </a:p>
          <a:p>
            <a:r>
              <a:rPr lang="en-US" dirty="0">
                <a:latin typeface="Atkinson Hyperlegible" pitchFamily="50" charset="0"/>
              </a:rPr>
              <a:t>https://www.toptal.com/designers/colorfilter</a:t>
            </a:r>
          </a:p>
          <a:p>
            <a:r>
              <a:rPr lang="en-US" dirty="0">
                <a:latin typeface="Atkinson Hyperlegible" pitchFamily="50" charset="0"/>
              </a:rPr>
              <a:t>https://colororacle.org/</a:t>
            </a:r>
          </a:p>
          <a:p>
            <a:r>
              <a:rPr lang="en-US" dirty="0">
                <a:latin typeface="Atkinson Hyperlegible" pitchFamily="50" charset="0"/>
              </a:rPr>
              <a:t>http://colorsafe.co/</a:t>
            </a:r>
          </a:p>
          <a:p>
            <a:r>
              <a:rPr lang="en-US" dirty="0">
                <a:latin typeface="Atkinson Hyperlegible" pitchFamily="50" charset="0"/>
              </a:rPr>
              <a:t>https://brailleinstitute.org/freefont</a:t>
            </a:r>
          </a:p>
          <a:p>
            <a:r>
              <a:rPr lang="en-US" dirty="0">
                <a:latin typeface="Atkinson Hyperlegible" pitchFamily="50" charset="0"/>
              </a:rPr>
              <a:t>https://www.nvaccess.org/download/</a:t>
            </a:r>
          </a:p>
          <a:p>
            <a:r>
              <a:rPr lang="en-US" dirty="0">
                <a:latin typeface="Atkinson Hyperlegible" pitchFamily="50" charset="0"/>
              </a:rPr>
              <a:t>https://it.wisc.edu/learn/accessible-content-tech/accessible-images-and-visualizations/</a:t>
            </a:r>
          </a:p>
          <a:p>
            <a:r>
              <a:rPr lang="en-US" dirty="0">
                <a:latin typeface="Atkinson Hyperlegible" pitchFamily="50" charset="0"/>
              </a:rPr>
              <a:t>https://news.mit.edu/2021/data-visualizations-accessible-blind-1012</a:t>
            </a:r>
          </a:p>
          <a:p>
            <a:r>
              <a:rPr lang="en-US" dirty="0">
                <a:latin typeface="Atkinson Hyperlegible" pitchFamily="50" charset="0"/>
              </a:rPr>
              <a:t>https://cfpb.github.io/design-system/guidelines/data-visualization-guidelines</a:t>
            </a:r>
          </a:p>
          <a:p>
            <a:r>
              <a:rPr lang="en-US" dirty="0">
                <a:latin typeface="Atkinson Hyperlegible" pitchFamily="50" charset="0"/>
              </a:rPr>
              <a:t>https://www.w3.org/WAI/test-evaluate/preliminary/</a:t>
            </a:r>
          </a:p>
          <a:p>
            <a:r>
              <a:rPr lang="en-US" dirty="0">
                <a:latin typeface="Atkinson Hyperlegible" pitchFamily="50" charset="0"/>
              </a:rPr>
              <a:t>https://chartability.fizz.studio/</a:t>
            </a:r>
          </a:p>
          <a:p>
            <a:r>
              <a:rPr lang="en-US" dirty="0">
                <a:latin typeface="Atkinson Hyperlegible" pitchFamily="50" charset="0"/>
              </a:rPr>
              <a:t>https://www.medicaid.gov/state-resource-center/innovation-accelerator-program/iap-downloads/functional-areas/dataviz-best-practice.pdf</a:t>
            </a:r>
          </a:p>
          <a:p>
            <a:r>
              <a:rPr lang="en-US" dirty="0">
                <a:latin typeface="Atkinson Hyperlegible" pitchFamily="50" charset="0"/>
              </a:rPr>
              <a:t>https://docs.microsoft.com/en-us/power-bi/create-reports/desktop-accessibility-creating-reports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A55199-1B46-408C-B14B-012B90C87082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A1B1A-0D45-4233-880B-288F6E25DFD8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E2D0-BFB1-4AE9-8F78-495D5B4F8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Importance of 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A182-81FF-4116-91C4-49EDABB0F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Effective method of communication</a:t>
            </a:r>
          </a:p>
          <a:p>
            <a:r>
              <a:rPr lang="en-US" dirty="0">
                <a:latin typeface="Atkinson Hyperlegible" pitchFamily="50" charset="0"/>
              </a:rPr>
              <a:t>Offers different insights like patterns and comparisons</a:t>
            </a:r>
          </a:p>
          <a:p>
            <a:r>
              <a:rPr lang="en-US" dirty="0">
                <a:latin typeface="Atkinson Hyperlegible" pitchFamily="50" charset="0"/>
              </a:rPr>
              <a:t>Visualizations help make data (especially big data)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Digestible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Accessible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And efficient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119F66-75CF-4677-AE39-7B7A4D7E52EB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0B49ED-326E-4BB5-B100-7D6C92F5B662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5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9B4B6-7C95-4DA9-8BBB-725A6B81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What makes a visualization effective?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3C180-835C-46EC-B63B-2E3F6BDC0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Accurately and ethically represents source data</a:t>
            </a:r>
          </a:p>
          <a:p>
            <a:r>
              <a:rPr lang="en-US" dirty="0">
                <a:latin typeface="Atkinson Hyperlegible" pitchFamily="50" charset="0"/>
              </a:rPr>
              <a:t>Made with the user in mind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Works with human perception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Accessible for all potential viewers</a:t>
            </a:r>
          </a:p>
          <a:p>
            <a:r>
              <a:rPr lang="en-US" dirty="0">
                <a:latin typeface="Atkinson Hyperlegible" pitchFamily="50" charset="0"/>
              </a:rPr>
              <a:t>Leaves the viewer with actionable takeaways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3C29A7-A011-48BB-83EE-4AC7AD17D661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6DD83-7449-4ACE-BB67-05F5C0EC79C3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E2E2-9ECD-4681-B92E-76C0D9A0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Ethical 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F1449-83B9-47FB-8ED1-0744AFA64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tkinson Hyperlegible" pitchFamily="50" charset="0"/>
              </a:rPr>
              <a:t>Data people are trusted keyholders</a:t>
            </a:r>
          </a:p>
          <a:p>
            <a:r>
              <a:rPr lang="en-US" dirty="0">
                <a:latin typeface="Atkinson Hyperlegible" pitchFamily="50" charset="0"/>
              </a:rPr>
              <a:t>Ethics are a combination of journalism (reporting) and engineering (technical)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Use appropriate data gathering/selection and analysis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Choose most appropriate visualization rather than what looks good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Being clear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Being persuasive but not misleading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EE79E-2372-4B97-BFAA-2E7459CAFEA0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F46EBD-17E1-4B7A-AFF9-0096CFF25BE6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3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6C07C96-E2D4-46B4-BB6D-94D7180403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4" r="23347" b="30746"/>
          <a:stretch/>
        </p:blipFill>
        <p:spPr bwMode="auto">
          <a:xfrm>
            <a:off x="1303019" y="1501338"/>
            <a:ext cx="9585961" cy="521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F010E2-2DE8-4BF3-B5A3-F4893B12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Example of a misleading visualization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B33956-2B2F-45D9-A093-D8CC6FA06A46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B78A8-11C5-4A0C-8B58-51D0F63C1CD8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4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A6E8-EFD2-4879-A88D-F0437BCF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Perception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494A6-CD98-4BD4-BCAB-5E34B9CFA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tkinson Hyperlegible" pitchFamily="50" charset="0"/>
              </a:rPr>
              <a:t>Attention usually goes to title first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Utilize dynamic titles</a:t>
            </a:r>
          </a:p>
          <a:p>
            <a:pPr lvl="1"/>
            <a:r>
              <a:rPr lang="en-US" dirty="0">
                <a:latin typeface="Atkinson Hyperlegible" pitchFamily="50" charset="0"/>
              </a:rPr>
              <a:t>Include key information and takeaways</a:t>
            </a:r>
          </a:p>
          <a:p>
            <a:pPr lvl="2"/>
            <a:r>
              <a:rPr lang="en-US" dirty="0">
                <a:latin typeface="Atkinson Hyperlegible" pitchFamily="50" charset="0"/>
              </a:rPr>
              <a:t>Ex. “Differences in Friends Episode Ratings by Writer”</a:t>
            </a:r>
          </a:p>
          <a:p>
            <a:r>
              <a:rPr lang="en-US" dirty="0">
                <a:latin typeface="Atkinson Hyperlegible" pitchFamily="50" charset="0"/>
              </a:rPr>
              <a:t>Keep it simple</a:t>
            </a:r>
          </a:p>
          <a:p>
            <a:r>
              <a:rPr lang="en-US" dirty="0">
                <a:latin typeface="Atkinson Hyperlegible" pitchFamily="50" charset="0"/>
              </a:rPr>
              <a:t>Draw attention to important data, patterns</a:t>
            </a:r>
          </a:p>
          <a:p>
            <a:r>
              <a:rPr lang="en-US" dirty="0">
                <a:latin typeface="Atkinson Hyperlegible" pitchFamily="50" charset="0"/>
              </a:rPr>
              <a:t>Adapt scale to visualization medium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ACBA56-0893-467A-92C9-DADCEAF13AA2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BA34FD-1B34-4CBE-980A-3A6636C032C0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1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4304-26E6-44FF-AD01-68F4CE846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tkinson Hyperlegible" pitchFamily="50" charset="0"/>
              </a:rPr>
              <a:t>Preattentive</a:t>
            </a:r>
            <a:r>
              <a:rPr lang="en-US" dirty="0">
                <a:latin typeface="Atkinson Hyperlegible" pitchFamily="50" charset="0"/>
              </a:rPr>
              <a:t> processing</a:t>
            </a:r>
          </a:p>
        </p:txBody>
      </p:sp>
      <p:pic>
        <p:nvPicPr>
          <p:cNvPr id="2050" name="Picture 2" descr="Visual Attributes">
            <a:extLst>
              <a:ext uri="{FF2B5EF4-FFF2-40B4-BE49-F238E27FC236}">
                <a16:creationId xmlns:a16="http://schemas.microsoft.com/office/drawing/2014/main" id="{31F560BA-222E-49E4-9319-A9212BED5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553" y="1348855"/>
            <a:ext cx="9426893" cy="514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AFAC849-19CD-4630-8895-E91E6805F4A1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A5BBBC-470C-4C60-AFC4-C9F3487CFD0D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4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3E75-9B44-4FBB-B269-1CE11DD4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598"/>
            <a:ext cx="10515600" cy="1325563"/>
          </a:xfrm>
        </p:spPr>
        <p:txBody>
          <a:bodyPr/>
          <a:lstStyle/>
          <a:p>
            <a:r>
              <a:rPr lang="en-US" dirty="0">
                <a:latin typeface="Atkinson Hyperlegible" pitchFamily="50" charset="0"/>
              </a:rPr>
              <a:t>Example of drawing attention through </a:t>
            </a:r>
            <a:r>
              <a:rPr lang="en-US" dirty="0" err="1">
                <a:latin typeface="Atkinson Hyperlegible" pitchFamily="50" charset="0"/>
              </a:rPr>
              <a:t>preattentive</a:t>
            </a:r>
            <a:r>
              <a:rPr lang="en-US" dirty="0">
                <a:latin typeface="Atkinson Hyperlegible" pitchFamily="50" charset="0"/>
              </a:rPr>
              <a:t> processing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785E67-2ADC-4DF5-B52D-A0423475874E}"/>
              </a:ext>
            </a:extLst>
          </p:cNvPr>
          <p:cNvSpPr/>
          <p:nvPr/>
        </p:nvSpPr>
        <p:spPr>
          <a:xfrm>
            <a:off x="122666" y="100361"/>
            <a:ext cx="11954107" cy="66572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0C5942-9C58-4EB4-825C-6885FB78432E}"/>
              </a:ext>
            </a:extLst>
          </p:cNvPr>
          <p:cNvSpPr/>
          <p:nvPr/>
        </p:nvSpPr>
        <p:spPr>
          <a:xfrm>
            <a:off x="275067" y="252761"/>
            <a:ext cx="11634436" cy="631530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FFBF32EB-E9E6-4BE9-8970-9C505C8D4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29" y="1947161"/>
            <a:ext cx="11002911" cy="345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3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1411</Words>
  <Application>Microsoft Office PowerPoint</Application>
  <PresentationFormat>Widescreen</PresentationFormat>
  <Paragraphs>197</Paragraphs>
  <Slides>28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Atkinson Hyperlegible</vt:lpstr>
      <vt:lpstr>Calibri</vt:lpstr>
      <vt:lpstr>Calibri Light</vt:lpstr>
      <vt:lpstr>Office Theme</vt:lpstr>
      <vt:lpstr>Effective Data Visualizations For All</vt:lpstr>
      <vt:lpstr>What is data visualization?</vt:lpstr>
      <vt:lpstr>Importance of data visualization</vt:lpstr>
      <vt:lpstr>What makes a visualization effective?</vt:lpstr>
      <vt:lpstr>Ethical data visualization</vt:lpstr>
      <vt:lpstr>Example of a misleading visualization</vt:lpstr>
      <vt:lpstr>Perception</vt:lpstr>
      <vt:lpstr>Preattentive processing</vt:lpstr>
      <vt:lpstr>Example of drawing attention through preattentive processing </vt:lpstr>
      <vt:lpstr>Color</vt:lpstr>
      <vt:lpstr>Example of meaning behind color </vt:lpstr>
      <vt:lpstr>What type of visualization to use?</vt:lpstr>
      <vt:lpstr>What type of visualization to use?</vt:lpstr>
      <vt:lpstr>Example using From Data to Viz</vt:lpstr>
      <vt:lpstr>Example of choosing a visualization</vt:lpstr>
      <vt:lpstr>Accessibility</vt:lpstr>
      <vt:lpstr>Web Content Accessibility Guidelines (WCAG) 2.1</vt:lpstr>
      <vt:lpstr>Color</vt:lpstr>
      <vt:lpstr>Example of protanopia (red-green) accessibility</vt:lpstr>
      <vt:lpstr>Contrast</vt:lpstr>
      <vt:lpstr>This is low contrast</vt:lpstr>
      <vt:lpstr>Screen readers</vt:lpstr>
      <vt:lpstr>Example of screen reader alt text</vt:lpstr>
      <vt:lpstr>Clear, actionable takeaways</vt:lpstr>
      <vt:lpstr>Best practice resources</vt:lpstr>
      <vt:lpstr>Questions?</vt:lpstr>
      <vt:lpstr>Sources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Rothenbacher</dc:creator>
  <cp:lastModifiedBy>Emily Rothenbacher</cp:lastModifiedBy>
  <cp:revision>27</cp:revision>
  <dcterms:created xsi:type="dcterms:W3CDTF">2022-03-23T15:36:11Z</dcterms:created>
  <dcterms:modified xsi:type="dcterms:W3CDTF">2022-04-01T13:44:21Z</dcterms:modified>
</cp:coreProperties>
</file>